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Farro" panose="020B0604020202020204" charset="0"/>
      <p:regular r:id="rId15"/>
    </p:embeddedFont>
    <p:embeddedFont>
      <p:font typeface="Farro Bold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Sugo Displa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.png"/><Relationship Id="rId3" Type="http://schemas.openxmlformats.org/officeDocument/2006/relationships/image" Target="../media/image19.svg"/><Relationship Id="rId7" Type="http://schemas.openxmlformats.org/officeDocument/2006/relationships/image" Target="../media/image51.svg"/><Relationship Id="rId12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44.svg"/><Relationship Id="rId21" Type="http://schemas.openxmlformats.org/officeDocument/2006/relationships/image" Target="../media/image68.svg"/><Relationship Id="rId34" Type="http://schemas.openxmlformats.org/officeDocument/2006/relationships/image" Target="../media/image9.png"/><Relationship Id="rId7" Type="http://schemas.openxmlformats.org/officeDocument/2006/relationships/image" Target="../media/image53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72.svg"/><Relationship Id="rId33" Type="http://schemas.openxmlformats.org/officeDocument/2006/relationships/image" Target="../media/image8.png"/><Relationship Id="rId2" Type="http://schemas.openxmlformats.org/officeDocument/2006/relationships/image" Target="../media/image43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8.svg"/><Relationship Id="rId24" Type="http://schemas.openxmlformats.org/officeDocument/2006/relationships/image" Target="../media/image71.png"/><Relationship Id="rId32" Type="http://schemas.openxmlformats.org/officeDocument/2006/relationships/image" Target="../media/image10.png"/><Relationship Id="rId5" Type="http://schemas.openxmlformats.org/officeDocument/2006/relationships/image" Target="../media/image22.sv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28" Type="http://schemas.openxmlformats.org/officeDocument/2006/relationships/image" Target="../media/image38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31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30" Type="http://schemas.openxmlformats.org/officeDocument/2006/relationships/image" Target="../media/image26.png"/><Relationship Id="rId8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9.sv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image" Target="../media/image9.png"/><Relationship Id="rId4" Type="http://schemas.openxmlformats.org/officeDocument/2006/relationships/image" Target="../media/image20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9.pn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2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EA49F">
                <a:alpha val="100000"/>
              </a:srgbClr>
            </a:gs>
            <a:gs pos="50000">
              <a:srgbClr val="4EA49F">
                <a:alpha val="100000"/>
              </a:srgbClr>
            </a:gs>
            <a:gs pos="100000">
              <a:srgbClr val="00465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7294" y="1500522"/>
            <a:ext cx="10913172" cy="10913172"/>
            <a:chOff x="0" y="0"/>
            <a:chExt cx="14550895" cy="14550895"/>
          </a:xfrm>
        </p:grpSpPr>
        <p:grpSp>
          <p:nvGrpSpPr>
            <p:cNvPr id="3" name="Group 3"/>
            <p:cNvGrpSpPr/>
            <p:nvPr/>
          </p:nvGrpSpPr>
          <p:grpSpPr>
            <a:xfrm>
              <a:off x="788265" y="788265"/>
              <a:ext cx="12974366" cy="129743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4550895" cy="1455089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9747294" y="-968491"/>
            <a:ext cx="10186730" cy="15286067"/>
          </a:xfrm>
          <a:custGeom>
            <a:avLst/>
            <a:gdLst/>
            <a:ahLst/>
            <a:cxnLst/>
            <a:rect l="l" t="t" r="r" b="b"/>
            <a:pathLst>
              <a:path w="10186730" h="15286067">
                <a:moveTo>
                  <a:pt x="0" y="0"/>
                </a:moveTo>
                <a:lnTo>
                  <a:pt x="10186730" y="0"/>
                </a:lnTo>
                <a:lnTo>
                  <a:pt x="10186730" y="15286067"/>
                </a:lnTo>
                <a:lnTo>
                  <a:pt x="0" y="1528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38858" y="6957107"/>
            <a:ext cx="6849477" cy="1445391"/>
            <a:chOff x="0" y="0"/>
            <a:chExt cx="1706700" cy="3601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6700" cy="360151"/>
            </a:xfrm>
            <a:custGeom>
              <a:avLst/>
              <a:gdLst/>
              <a:ahLst/>
              <a:cxnLst/>
              <a:rect l="l" t="t" r="r" b="b"/>
              <a:pathLst>
                <a:path w="1706700" h="360151">
                  <a:moveTo>
                    <a:pt x="1503500" y="0"/>
                  </a:moveTo>
                  <a:cubicBezTo>
                    <a:pt x="1615725" y="0"/>
                    <a:pt x="1706700" y="80623"/>
                    <a:pt x="1706700" y="180076"/>
                  </a:cubicBezTo>
                  <a:cubicBezTo>
                    <a:pt x="1706700" y="279529"/>
                    <a:pt x="1615725" y="360151"/>
                    <a:pt x="1503500" y="360151"/>
                  </a:cubicBezTo>
                  <a:lnTo>
                    <a:pt x="203200" y="360151"/>
                  </a:lnTo>
                  <a:cubicBezTo>
                    <a:pt x="90976" y="360151"/>
                    <a:pt x="0" y="279529"/>
                    <a:pt x="0" y="180076"/>
                  </a:cubicBezTo>
                  <a:cubicBezTo>
                    <a:pt x="0" y="806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dash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6700" cy="407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3709" y="3333750"/>
            <a:ext cx="955977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7540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Tourist intelligence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8637" y="7109573"/>
            <a:ext cx="7049920" cy="112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Farro"/>
                <a:ea typeface="Farro"/>
                <a:cs typeface="Farro"/>
                <a:sym typeface="Farro"/>
              </a:rPr>
              <a:t>By : Ghaith Salameen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Farro"/>
                <a:ea typeface="Farro"/>
                <a:cs typeface="Farro"/>
                <a:sym typeface="Farro"/>
              </a:rPr>
              <a:t>Supervised by : Maysa Khalil</a:t>
            </a:r>
          </a:p>
        </p:txBody>
      </p:sp>
      <p:sp>
        <p:nvSpPr>
          <p:cNvPr id="14" name="Freeform 14"/>
          <p:cNvSpPr/>
          <p:nvPr/>
        </p:nvSpPr>
        <p:spPr>
          <a:xfrm rot="-2700000" flipH="1">
            <a:off x="8793884" y="-954131"/>
            <a:ext cx="5226357" cy="3572928"/>
          </a:xfrm>
          <a:custGeom>
            <a:avLst/>
            <a:gdLst/>
            <a:ahLst/>
            <a:cxnLst/>
            <a:rect l="l" t="t" r="r" b="b"/>
            <a:pathLst>
              <a:path w="5226357" h="3572928">
                <a:moveTo>
                  <a:pt x="5226357" y="0"/>
                </a:moveTo>
                <a:lnTo>
                  <a:pt x="0" y="0"/>
                </a:lnTo>
                <a:lnTo>
                  <a:pt x="0" y="3572928"/>
                </a:lnTo>
                <a:lnTo>
                  <a:pt x="5226357" y="3572928"/>
                </a:lnTo>
                <a:lnTo>
                  <a:pt x="52263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879135" flipV="1">
            <a:off x="449892" y="8019832"/>
            <a:ext cx="2770067" cy="4534336"/>
          </a:xfrm>
          <a:custGeom>
            <a:avLst/>
            <a:gdLst/>
            <a:ahLst/>
            <a:cxnLst/>
            <a:rect l="l" t="t" r="r" b="b"/>
            <a:pathLst>
              <a:path w="2770067" h="4534336">
                <a:moveTo>
                  <a:pt x="0" y="4534336"/>
                </a:moveTo>
                <a:lnTo>
                  <a:pt x="2770067" y="4534336"/>
                </a:lnTo>
                <a:lnTo>
                  <a:pt x="2770067" y="0"/>
                </a:lnTo>
                <a:lnTo>
                  <a:pt x="0" y="0"/>
                </a:lnTo>
                <a:lnTo>
                  <a:pt x="0" y="45343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776641" y="-357964"/>
            <a:ext cx="5890260" cy="4058925"/>
          </a:xfrm>
          <a:custGeom>
            <a:avLst/>
            <a:gdLst/>
            <a:ahLst/>
            <a:cxnLst/>
            <a:rect l="l" t="t" r="r" b="b"/>
            <a:pathLst>
              <a:path w="5890260" h="4058925">
                <a:moveTo>
                  <a:pt x="0" y="0"/>
                </a:moveTo>
                <a:lnTo>
                  <a:pt x="5890260" y="0"/>
                </a:lnTo>
                <a:lnTo>
                  <a:pt x="5890260" y="4058925"/>
                </a:lnTo>
                <a:lnTo>
                  <a:pt x="0" y="405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03255" y="5143500"/>
            <a:ext cx="85206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040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Analysis Using AI and ML Models</a:t>
            </a:r>
          </a:p>
        </p:txBody>
      </p:sp>
      <p:sp>
        <p:nvSpPr>
          <p:cNvPr id="18" name="Freeform 18"/>
          <p:cNvSpPr/>
          <p:nvPr/>
        </p:nvSpPr>
        <p:spPr>
          <a:xfrm>
            <a:off x="564356" y="0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518080" y="285230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54869" y="8402498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5"/>
                </a:lnTo>
                <a:lnTo>
                  <a:pt x="0" y="1703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A2F55-4DB2-AE1F-BDE5-E0A6E04959DD}"/>
              </a:ext>
            </a:extLst>
          </p:cNvPr>
          <p:cNvSpPr txBox="1"/>
          <p:nvPr/>
        </p:nvSpPr>
        <p:spPr>
          <a:xfrm>
            <a:off x="3849329" y="5506241"/>
            <a:ext cx="2905540" cy="1022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048"/>
              </a:lnSpc>
            </a:pPr>
            <a:endParaRPr lang="en-US" sz="1800" b="1" dirty="0">
              <a:solidFill>
                <a:srgbClr val="FFFBE1"/>
              </a:solidFill>
              <a:latin typeface="Farro Bold"/>
              <a:ea typeface="Farro Bold"/>
              <a:cs typeface="Farro Bold"/>
              <a:sym typeface="Farro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11643">
            <a:off x="-1007370" y="10911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4747984" y="3070429"/>
            <a:ext cx="4689659" cy="3436241"/>
          </a:xfrm>
          <a:custGeom>
            <a:avLst/>
            <a:gdLst/>
            <a:ahLst/>
            <a:cxnLst/>
            <a:rect l="l" t="t" r="r" b="b"/>
            <a:pathLst>
              <a:path w="4689659" h="3436241">
                <a:moveTo>
                  <a:pt x="0" y="0"/>
                </a:moveTo>
                <a:lnTo>
                  <a:pt x="4689658" y="0"/>
                </a:lnTo>
                <a:lnTo>
                  <a:pt x="4689658" y="3436241"/>
                </a:lnTo>
                <a:lnTo>
                  <a:pt x="0" y="3436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289515">
            <a:off x="12459710" y="7835309"/>
            <a:ext cx="4013564" cy="2845982"/>
          </a:xfrm>
          <a:custGeom>
            <a:avLst/>
            <a:gdLst/>
            <a:ahLst/>
            <a:cxnLst/>
            <a:rect l="l" t="t" r="r" b="b"/>
            <a:pathLst>
              <a:path w="4013564" h="2845982">
                <a:moveTo>
                  <a:pt x="0" y="0"/>
                </a:moveTo>
                <a:lnTo>
                  <a:pt x="4013563" y="0"/>
                </a:lnTo>
                <a:lnTo>
                  <a:pt x="4013563" y="2845982"/>
                </a:lnTo>
                <a:lnTo>
                  <a:pt x="0" y="284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7032">
            <a:off x="14541029" y="6764571"/>
            <a:ext cx="3938191" cy="3630296"/>
          </a:xfrm>
          <a:custGeom>
            <a:avLst/>
            <a:gdLst/>
            <a:ahLst/>
            <a:cxnLst/>
            <a:rect l="l" t="t" r="r" b="b"/>
            <a:pathLst>
              <a:path w="3938191" h="3630296">
                <a:moveTo>
                  <a:pt x="0" y="0"/>
                </a:moveTo>
                <a:lnTo>
                  <a:pt x="3938191" y="0"/>
                </a:lnTo>
                <a:lnTo>
                  <a:pt x="3938191" y="3630296"/>
                </a:lnTo>
                <a:lnTo>
                  <a:pt x="0" y="3630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21695" y="1502819"/>
            <a:ext cx="9398179" cy="213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5"/>
              </a:lnSpc>
              <a:spcBef>
                <a:spcPct val="0"/>
              </a:spcBef>
            </a:pPr>
            <a:r>
              <a:rPr lang="en-US" sz="6954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Model Performance Comparison</a:t>
            </a:r>
          </a:p>
        </p:txBody>
      </p:sp>
      <p:graphicFrame>
        <p:nvGraphicFramePr>
          <p:cNvPr id="7" name="Object 7"/>
          <p:cNvGraphicFramePr/>
          <p:nvPr>
            <p:extLst>
              <p:ext uri="{D42A27DB-BD31-4B8C-83A1-F6EECF244321}">
                <p14:modId xmlns:p14="http://schemas.microsoft.com/office/powerpoint/2010/main" val="4205665516"/>
              </p:ext>
            </p:extLst>
          </p:nvPr>
        </p:nvGraphicFramePr>
        <p:xfrm>
          <a:off x="4068126" y="3453914"/>
          <a:ext cx="10328288" cy="500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10210800" imgH="5715000" progId="Excel.Sheet.12">
                  <p:embed/>
                </p:oleObj>
              </mc:Choice>
              <mc:Fallback>
                <p:oleObj name="Worksheet" r:id="rId10" imgW="10210800" imgH="5715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68126" y="3453914"/>
                        <a:ext cx="10328288" cy="500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27749" y="1366979"/>
            <a:ext cx="1946193" cy="19461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72800" y="1521869"/>
            <a:ext cx="1656091" cy="16560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78957" y="1681940"/>
            <a:ext cx="1243776" cy="14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0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05</a:t>
            </a:r>
          </a:p>
        </p:txBody>
      </p:sp>
      <p:sp>
        <p:nvSpPr>
          <p:cNvPr id="15" name="Freeform 15"/>
          <p:cNvSpPr/>
          <p:nvPr/>
        </p:nvSpPr>
        <p:spPr>
          <a:xfrm>
            <a:off x="-620946" y="-177959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19874" y="272774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602823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4" y="0"/>
                </a:lnTo>
                <a:lnTo>
                  <a:pt x="3082354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75240" flipV="1">
            <a:off x="4507476" y="7850010"/>
            <a:ext cx="3567256" cy="3255932"/>
          </a:xfrm>
          <a:custGeom>
            <a:avLst/>
            <a:gdLst/>
            <a:ahLst/>
            <a:cxnLst/>
            <a:rect l="l" t="t" r="r" b="b"/>
            <a:pathLst>
              <a:path w="3567256" h="3255932">
                <a:moveTo>
                  <a:pt x="0" y="3255932"/>
                </a:moveTo>
                <a:lnTo>
                  <a:pt x="3567256" y="3255932"/>
                </a:lnTo>
                <a:lnTo>
                  <a:pt x="3567256" y="0"/>
                </a:lnTo>
                <a:lnTo>
                  <a:pt x="0" y="0"/>
                </a:lnTo>
                <a:lnTo>
                  <a:pt x="0" y="3255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2379">
            <a:off x="8530596" y="2560071"/>
            <a:ext cx="1606617" cy="1089578"/>
          </a:xfrm>
          <a:custGeom>
            <a:avLst/>
            <a:gdLst/>
            <a:ahLst/>
            <a:cxnLst/>
            <a:rect l="l" t="t" r="r" b="b"/>
            <a:pathLst>
              <a:path w="1606617" h="1089578">
                <a:moveTo>
                  <a:pt x="0" y="0"/>
                </a:moveTo>
                <a:lnTo>
                  <a:pt x="1606617" y="0"/>
                </a:lnTo>
                <a:lnTo>
                  <a:pt x="1606617" y="1089578"/>
                </a:lnTo>
                <a:lnTo>
                  <a:pt x="0" y="108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87032">
            <a:off x="11111982" y="2836726"/>
            <a:ext cx="1563953" cy="1441681"/>
          </a:xfrm>
          <a:custGeom>
            <a:avLst/>
            <a:gdLst/>
            <a:ahLst/>
            <a:cxnLst/>
            <a:rect l="l" t="t" r="r" b="b"/>
            <a:pathLst>
              <a:path w="1563953" h="1441681">
                <a:moveTo>
                  <a:pt x="0" y="0"/>
                </a:moveTo>
                <a:lnTo>
                  <a:pt x="1563954" y="0"/>
                </a:lnTo>
                <a:lnTo>
                  <a:pt x="1563954" y="1441681"/>
                </a:lnTo>
                <a:lnTo>
                  <a:pt x="0" y="1441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7846" flipH="1">
            <a:off x="13488568" y="2064231"/>
            <a:ext cx="1620860" cy="810430"/>
          </a:xfrm>
          <a:custGeom>
            <a:avLst/>
            <a:gdLst/>
            <a:ahLst/>
            <a:cxnLst/>
            <a:rect l="l" t="t" r="r" b="b"/>
            <a:pathLst>
              <a:path w="1620860" h="810430">
                <a:moveTo>
                  <a:pt x="1620860" y="0"/>
                </a:moveTo>
                <a:lnTo>
                  <a:pt x="0" y="0"/>
                </a:lnTo>
                <a:lnTo>
                  <a:pt x="0" y="810430"/>
                </a:lnTo>
                <a:lnTo>
                  <a:pt x="1620860" y="810430"/>
                </a:lnTo>
                <a:lnTo>
                  <a:pt x="162086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657553" y="7218026"/>
            <a:ext cx="1641698" cy="1053672"/>
          </a:xfrm>
          <a:custGeom>
            <a:avLst/>
            <a:gdLst/>
            <a:ahLst/>
            <a:cxnLst/>
            <a:rect l="l" t="t" r="r" b="b"/>
            <a:pathLst>
              <a:path w="1641698" h="1053672">
                <a:moveTo>
                  <a:pt x="1641698" y="0"/>
                </a:moveTo>
                <a:lnTo>
                  <a:pt x="0" y="0"/>
                </a:lnTo>
                <a:lnTo>
                  <a:pt x="0" y="1053671"/>
                </a:lnTo>
                <a:lnTo>
                  <a:pt x="1641698" y="1053671"/>
                </a:lnTo>
                <a:lnTo>
                  <a:pt x="16416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61782">
            <a:off x="8179384" y="4971227"/>
            <a:ext cx="2066961" cy="1116159"/>
          </a:xfrm>
          <a:custGeom>
            <a:avLst/>
            <a:gdLst/>
            <a:ahLst/>
            <a:cxnLst/>
            <a:rect l="l" t="t" r="r" b="b"/>
            <a:pathLst>
              <a:path w="2066961" h="1116159">
                <a:moveTo>
                  <a:pt x="0" y="0"/>
                </a:moveTo>
                <a:lnTo>
                  <a:pt x="2066961" y="0"/>
                </a:lnTo>
                <a:lnTo>
                  <a:pt x="2066961" y="1116159"/>
                </a:lnTo>
                <a:lnTo>
                  <a:pt x="0" y="1116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26617" y="4536541"/>
            <a:ext cx="1568280" cy="670083"/>
          </a:xfrm>
          <a:custGeom>
            <a:avLst/>
            <a:gdLst/>
            <a:ahLst/>
            <a:cxnLst/>
            <a:rect l="l" t="t" r="r" b="b"/>
            <a:pathLst>
              <a:path w="1568280" h="670083">
                <a:moveTo>
                  <a:pt x="0" y="0"/>
                </a:moveTo>
                <a:lnTo>
                  <a:pt x="1568280" y="0"/>
                </a:lnTo>
                <a:lnTo>
                  <a:pt x="1568280" y="670083"/>
                </a:lnTo>
                <a:lnTo>
                  <a:pt x="0" y="6700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03100" y="7218026"/>
            <a:ext cx="2144025" cy="1695729"/>
          </a:xfrm>
          <a:custGeom>
            <a:avLst/>
            <a:gdLst/>
            <a:ahLst/>
            <a:cxnLst/>
            <a:rect l="l" t="t" r="r" b="b"/>
            <a:pathLst>
              <a:path w="2144025" h="1695729">
                <a:moveTo>
                  <a:pt x="0" y="0"/>
                </a:moveTo>
                <a:lnTo>
                  <a:pt x="2144025" y="0"/>
                </a:lnTo>
                <a:lnTo>
                  <a:pt x="2144025" y="1695728"/>
                </a:lnTo>
                <a:lnTo>
                  <a:pt x="0" y="1695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6167">
            <a:off x="11404169" y="5259943"/>
            <a:ext cx="2076419" cy="1276054"/>
          </a:xfrm>
          <a:custGeom>
            <a:avLst/>
            <a:gdLst/>
            <a:ahLst/>
            <a:cxnLst/>
            <a:rect l="l" t="t" r="r" b="b"/>
            <a:pathLst>
              <a:path w="2076419" h="1276054">
                <a:moveTo>
                  <a:pt x="0" y="0"/>
                </a:moveTo>
                <a:lnTo>
                  <a:pt x="2076419" y="0"/>
                </a:lnTo>
                <a:lnTo>
                  <a:pt x="2076419" y="1276054"/>
                </a:lnTo>
                <a:lnTo>
                  <a:pt x="0" y="12760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58141" y="7365783"/>
            <a:ext cx="995425" cy="1400214"/>
          </a:xfrm>
          <a:custGeom>
            <a:avLst/>
            <a:gdLst/>
            <a:ahLst/>
            <a:cxnLst/>
            <a:rect l="l" t="t" r="r" b="b"/>
            <a:pathLst>
              <a:path w="995425" h="1400214">
                <a:moveTo>
                  <a:pt x="0" y="0"/>
                </a:moveTo>
                <a:lnTo>
                  <a:pt x="995425" y="0"/>
                </a:lnTo>
                <a:lnTo>
                  <a:pt x="995425" y="1400214"/>
                </a:lnTo>
                <a:lnTo>
                  <a:pt x="0" y="14002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84397" y="1348559"/>
            <a:ext cx="819124" cy="970944"/>
          </a:xfrm>
          <a:custGeom>
            <a:avLst/>
            <a:gdLst/>
            <a:ahLst/>
            <a:cxnLst/>
            <a:rect l="l" t="t" r="r" b="b"/>
            <a:pathLst>
              <a:path w="819124" h="970944">
                <a:moveTo>
                  <a:pt x="0" y="0"/>
                </a:moveTo>
                <a:lnTo>
                  <a:pt x="819124" y="0"/>
                </a:lnTo>
                <a:lnTo>
                  <a:pt x="819124" y="970944"/>
                </a:lnTo>
                <a:lnTo>
                  <a:pt x="0" y="9709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47125" y="2695834"/>
            <a:ext cx="1123770" cy="1760893"/>
          </a:xfrm>
          <a:custGeom>
            <a:avLst/>
            <a:gdLst/>
            <a:ahLst/>
            <a:cxnLst/>
            <a:rect l="l" t="t" r="r" b="b"/>
            <a:pathLst>
              <a:path w="1123770" h="1760893">
                <a:moveTo>
                  <a:pt x="0" y="0"/>
                </a:moveTo>
                <a:lnTo>
                  <a:pt x="1123770" y="0"/>
                </a:lnTo>
                <a:lnTo>
                  <a:pt x="1123770" y="1760893"/>
                </a:lnTo>
                <a:lnTo>
                  <a:pt x="0" y="17608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51088" y="5609949"/>
            <a:ext cx="1515842" cy="1165821"/>
          </a:xfrm>
          <a:custGeom>
            <a:avLst/>
            <a:gdLst/>
            <a:ahLst/>
            <a:cxnLst/>
            <a:rect l="l" t="t" r="r" b="b"/>
            <a:pathLst>
              <a:path w="1515842" h="1165821">
                <a:moveTo>
                  <a:pt x="0" y="0"/>
                </a:moveTo>
                <a:lnTo>
                  <a:pt x="1515843" y="0"/>
                </a:lnTo>
                <a:lnTo>
                  <a:pt x="1515843" y="1165821"/>
                </a:lnTo>
                <a:lnTo>
                  <a:pt x="0" y="11658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07542" y="1329509"/>
            <a:ext cx="692636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Future Ideas</a:t>
            </a:r>
          </a:p>
        </p:txBody>
      </p:sp>
      <p:sp>
        <p:nvSpPr>
          <p:cNvPr id="16" name="Freeform 16"/>
          <p:cNvSpPr/>
          <p:nvPr/>
        </p:nvSpPr>
        <p:spPr>
          <a:xfrm rot="4673049">
            <a:off x="15512385" y="-1358981"/>
            <a:ext cx="4034332" cy="3909634"/>
          </a:xfrm>
          <a:custGeom>
            <a:avLst/>
            <a:gdLst/>
            <a:ahLst/>
            <a:cxnLst/>
            <a:rect l="l" t="t" r="r" b="b"/>
            <a:pathLst>
              <a:path w="4034332" h="3909634">
                <a:moveTo>
                  <a:pt x="0" y="0"/>
                </a:moveTo>
                <a:lnTo>
                  <a:pt x="4034332" y="0"/>
                </a:lnTo>
                <a:lnTo>
                  <a:pt x="4034332" y="3909635"/>
                </a:lnTo>
                <a:lnTo>
                  <a:pt x="0" y="390963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62841" y="1028700"/>
            <a:ext cx="2076160" cy="20761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187" y="1163047"/>
            <a:ext cx="1807467" cy="180746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29503" y="1383475"/>
            <a:ext cx="1142835" cy="133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79"/>
              </a:lnSpc>
              <a:spcBef>
                <a:spcPct val="0"/>
              </a:spcBef>
            </a:pPr>
            <a:r>
              <a:rPr lang="en-US" sz="7770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91021" y="3820607"/>
            <a:ext cx="55400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Add economic and tourism data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91021" y="7214422"/>
            <a:ext cx="5804507" cy="10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622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Try LSTM for RNN</a:t>
            </a:r>
          </a:p>
          <a:p>
            <a:pPr marL="0" lvl="0" indent="0" algn="l">
              <a:lnSpc>
                <a:spcPts val="4347"/>
              </a:lnSpc>
              <a:spcBef>
                <a:spcPct val="0"/>
              </a:spcBef>
            </a:pPr>
            <a:r>
              <a:rPr lang="en-US" sz="3622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improvements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91021" y="5600424"/>
            <a:ext cx="639214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Optimize models via search techniques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82275" y="3828462"/>
            <a:ext cx="1037292" cy="10372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5400000">
            <a:off x="767808" y="3920894"/>
            <a:ext cx="866225" cy="866225"/>
          </a:xfrm>
          <a:custGeom>
            <a:avLst/>
            <a:gdLst/>
            <a:ahLst/>
            <a:cxnLst/>
            <a:rect l="l" t="t" r="r" b="b"/>
            <a:pathLst>
              <a:path w="866225" h="866225">
                <a:moveTo>
                  <a:pt x="0" y="0"/>
                </a:moveTo>
                <a:lnTo>
                  <a:pt x="866225" y="0"/>
                </a:lnTo>
                <a:lnTo>
                  <a:pt x="866225" y="866226"/>
                </a:lnTo>
                <a:lnTo>
                  <a:pt x="0" y="8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400000">
            <a:off x="792946" y="7434328"/>
            <a:ext cx="866225" cy="866225"/>
          </a:xfrm>
          <a:custGeom>
            <a:avLst/>
            <a:gdLst/>
            <a:ahLst/>
            <a:cxnLst/>
            <a:rect l="l" t="t" r="r" b="b"/>
            <a:pathLst>
              <a:path w="866225" h="866225">
                <a:moveTo>
                  <a:pt x="0" y="0"/>
                </a:moveTo>
                <a:lnTo>
                  <a:pt x="866226" y="0"/>
                </a:lnTo>
                <a:lnTo>
                  <a:pt x="866226" y="866225"/>
                </a:lnTo>
                <a:lnTo>
                  <a:pt x="0" y="8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400000">
            <a:off x="767808" y="5663420"/>
            <a:ext cx="866225" cy="866225"/>
          </a:xfrm>
          <a:custGeom>
            <a:avLst/>
            <a:gdLst/>
            <a:ahLst/>
            <a:cxnLst/>
            <a:rect l="l" t="t" r="r" b="b"/>
            <a:pathLst>
              <a:path w="866225" h="866225">
                <a:moveTo>
                  <a:pt x="0" y="0"/>
                </a:moveTo>
                <a:lnTo>
                  <a:pt x="866225" y="0"/>
                </a:lnTo>
                <a:lnTo>
                  <a:pt x="866225" y="866225"/>
                </a:lnTo>
                <a:lnTo>
                  <a:pt x="0" y="8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682275" y="5577887"/>
            <a:ext cx="1037292" cy="103729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7413" y="7365783"/>
            <a:ext cx="1037292" cy="103729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7602823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4" y="0"/>
                </a:lnTo>
                <a:lnTo>
                  <a:pt x="3082354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-770323" y="-484970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1"/>
                </a:lnTo>
                <a:lnTo>
                  <a:pt x="0" y="2319001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2803474" y="254354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91034" y="-1155615"/>
            <a:ext cx="13332878" cy="133328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68753" y="-433334"/>
            <a:ext cx="11888316" cy="118883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3984" b="-1601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224995" y="1028700"/>
            <a:ext cx="3743821" cy="37438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57976" y="1261681"/>
            <a:ext cx="3277859" cy="327785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764672" y="843210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541844" y="2638693"/>
            <a:ext cx="8440251" cy="103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62"/>
              </a:lnSpc>
              <a:spcBef>
                <a:spcPct val="0"/>
              </a:spcBef>
            </a:pPr>
            <a:r>
              <a:rPr lang="en-US" sz="6718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Conclusions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32709" y="4919910"/>
            <a:ext cx="9455291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l">
              <a:lnSpc>
                <a:spcPts val="4679"/>
              </a:lnSpc>
              <a:buFont typeface="Arial"/>
              <a:buChar char="•"/>
            </a:pPr>
            <a:r>
              <a:rPr lang="en-US" sz="3599" b="1" spc="-79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Data qua</a:t>
            </a:r>
            <a:r>
              <a:rPr lang="en-US" sz="3599" b="1" u="none" spc="-79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lity affects accuracy</a:t>
            </a:r>
          </a:p>
          <a:p>
            <a:pPr algn="l">
              <a:lnSpc>
                <a:spcPts val="4679"/>
              </a:lnSpc>
            </a:pPr>
            <a:endParaRPr lang="en-US" sz="3599" b="1" u="none" spc="-79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777234" lvl="1" indent="-388617" algn="l">
              <a:lnSpc>
                <a:spcPts val="4679"/>
              </a:lnSpc>
              <a:buFont typeface="Arial"/>
              <a:buChar char="•"/>
            </a:pPr>
            <a:r>
              <a:rPr lang="en-US" sz="3599" b="1" u="none" spc="-79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Simple models gave better results</a:t>
            </a:r>
          </a:p>
          <a:p>
            <a:pPr algn="l">
              <a:lnSpc>
                <a:spcPts val="4679"/>
              </a:lnSpc>
            </a:pPr>
            <a:endParaRPr lang="en-US" sz="3599" b="1" u="none" spc="-79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777234" lvl="1" indent="-388617" algn="l">
              <a:lnSpc>
                <a:spcPts val="4679"/>
              </a:lnSpc>
              <a:buFont typeface="Arial"/>
              <a:buChar char="•"/>
            </a:pPr>
            <a:r>
              <a:rPr lang="en-US" sz="3599" b="1" u="none" spc="-79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RNN improved results</a:t>
            </a:r>
          </a:p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endParaRPr lang="en-US" sz="3599" b="1" u="none" spc="-79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25158" y="1939449"/>
            <a:ext cx="2384998" cy="2129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87"/>
              </a:lnSpc>
              <a:spcBef>
                <a:spcPct val="0"/>
              </a:spcBef>
            </a:pPr>
            <a:r>
              <a:rPr lang="en-US" sz="12347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560355" y="167476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770323" y="-484970"/>
            <a:ext cx="5077048" cy="2047614"/>
          </a:xfrm>
          <a:custGeom>
            <a:avLst/>
            <a:gdLst/>
            <a:ahLst/>
            <a:cxnLst/>
            <a:rect l="l" t="t" r="r" b="b"/>
            <a:pathLst>
              <a:path w="5077048" h="2047614">
                <a:moveTo>
                  <a:pt x="0" y="0"/>
                </a:moveTo>
                <a:lnTo>
                  <a:pt x="5077048" y="0"/>
                </a:lnTo>
                <a:lnTo>
                  <a:pt x="5077048" y="2047613"/>
                </a:lnTo>
                <a:lnTo>
                  <a:pt x="0" y="2047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602823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4" y="0"/>
                </a:lnTo>
                <a:lnTo>
                  <a:pt x="3082354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4279" y="386155"/>
            <a:ext cx="16819441" cy="9514689"/>
            <a:chOff x="0" y="0"/>
            <a:chExt cx="22425921" cy="12686252"/>
          </a:xfrm>
        </p:grpSpPr>
        <p:sp>
          <p:nvSpPr>
            <p:cNvPr id="4" name="Freeform 4"/>
            <p:cNvSpPr/>
            <p:nvPr/>
          </p:nvSpPr>
          <p:spPr>
            <a:xfrm flipH="1">
              <a:off x="18129687" y="63500"/>
              <a:ext cx="4296235" cy="12622752"/>
            </a:xfrm>
            <a:custGeom>
              <a:avLst/>
              <a:gdLst/>
              <a:ahLst/>
              <a:cxnLst/>
              <a:rect l="l" t="t" r="r" b="b"/>
              <a:pathLst>
                <a:path w="4296235" h="12622752">
                  <a:moveTo>
                    <a:pt x="4296234" y="0"/>
                  </a:moveTo>
                  <a:lnTo>
                    <a:pt x="0" y="0"/>
                  </a:lnTo>
                  <a:lnTo>
                    <a:pt x="0" y="12622752"/>
                  </a:lnTo>
                  <a:lnTo>
                    <a:pt x="4296234" y="12622752"/>
                  </a:lnTo>
                  <a:lnTo>
                    <a:pt x="4296234" y="0"/>
                  </a:lnTo>
                  <a:close/>
                </a:path>
              </a:pathLst>
            </a:custGeom>
            <a:blipFill>
              <a:blip r:embed="rId3"/>
              <a:stretch>
                <a:fillRect r="-34042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921873" cy="12622752"/>
            </a:xfrm>
            <a:custGeom>
              <a:avLst/>
              <a:gdLst/>
              <a:ahLst/>
              <a:cxnLst/>
              <a:rect l="l" t="t" r="r" b="b"/>
              <a:pathLst>
                <a:path w="18921873" h="12622752">
                  <a:moveTo>
                    <a:pt x="18921873" y="0"/>
                  </a:moveTo>
                  <a:lnTo>
                    <a:pt x="0" y="0"/>
                  </a:lnTo>
                  <a:lnTo>
                    <a:pt x="0" y="12622752"/>
                  </a:lnTo>
                  <a:lnTo>
                    <a:pt x="18921873" y="12622752"/>
                  </a:lnTo>
                  <a:lnTo>
                    <a:pt x="1892187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186244" y="2347547"/>
            <a:ext cx="4579409" cy="6277340"/>
          </a:xfrm>
          <a:custGeom>
            <a:avLst/>
            <a:gdLst/>
            <a:ahLst/>
            <a:cxnLst/>
            <a:rect l="l" t="t" r="r" b="b"/>
            <a:pathLst>
              <a:path w="4579409" h="6277340">
                <a:moveTo>
                  <a:pt x="0" y="0"/>
                </a:moveTo>
                <a:lnTo>
                  <a:pt x="4579409" y="0"/>
                </a:lnTo>
                <a:lnTo>
                  <a:pt x="4579409" y="6277340"/>
                </a:lnTo>
                <a:lnTo>
                  <a:pt x="0" y="627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1481" y="2928572"/>
            <a:ext cx="10360531" cy="440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0"/>
              </a:lnSpc>
            </a:pPr>
            <a:r>
              <a:rPr lang="en-US" sz="19523" spc="214">
                <a:solidFill>
                  <a:srgbClr val="402B2B"/>
                </a:solidFill>
                <a:latin typeface="Sugo Display"/>
                <a:ea typeface="Sugo Display"/>
                <a:cs typeface="Sugo Display"/>
                <a:sym typeface="Sugo Display"/>
              </a:rPr>
              <a:t>Thank</a:t>
            </a:r>
          </a:p>
          <a:p>
            <a:pPr algn="ctr">
              <a:lnSpc>
                <a:spcPts val="16102"/>
              </a:lnSpc>
            </a:pPr>
            <a:r>
              <a:rPr lang="en-US" sz="18723" spc="205">
                <a:solidFill>
                  <a:srgbClr val="402B2B"/>
                </a:solidFill>
                <a:latin typeface="Sugo Display"/>
                <a:ea typeface="Sugo Display"/>
                <a:cs typeface="Sugo Display"/>
                <a:sym typeface="Sugo Display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7436569" y="7773265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94100" y="1028700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9550" y="1013578"/>
            <a:ext cx="5077048" cy="2047614"/>
          </a:xfrm>
          <a:custGeom>
            <a:avLst/>
            <a:gdLst/>
            <a:ahLst/>
            <a:cxnLst/>
            <a:rect l="l" t="t" r="r" b="b"/>
            <a:pathLst>
              <a:path w="5077048" h="2047614">
                <a:moveTo>
                  <a:pt x="0" y="0"/>
                </a:moveTo>
                <a:lnTo>
                  <a:pt x="5077048" y="0"/>
                </a:lnTo>
                <a:lnTo>
                  <a:pt x="5077048" y="2047614"/>
                </a:lnTo>
                <a:lnTo>
                  <a:pt x="0" y="2047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91034" y="1391851"/>
            <a:ext cx="10785412" cy="107854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206757" y="1976128"/>
            <a:ext cx="9616857" cy="96168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5885" b="-1411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799372" y="2276441"/>
            <a:ext cx="1610729" cy="161072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99609" y="2376678"/>
            <a:ext cx="1410255" cy="14102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45156" y="3875291"/>
            <a:ext cx="1610729" cy="161072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40733" y="3975528"/>
            <a:ext cx="1410255" cy="141025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26357" y="5751517"/>
            <a:ext cx="1610729" cy="16107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26594" y="5851754"/>
            <a:ext cx="1410255" cy="141025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55885" y="4324345"/>
            <a:ext cx="40957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Data Exploration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50521" y="2706853"/>
            <a:ext cx="330607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6849" y="6285419"/>
            <a:ext cx="46270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Data Preprocessing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94465" y="800066"/>
            <a:ext cx="1281093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Table Of Contents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68740" y="2562690"/>
            <a:ext cx="671993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269320" y="4219570"/>
            <a:ext cx="762401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11491" y="6105145"/>
            <a:ext cx="765775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51461" y="8248071"/>
            <a:ext cx="29644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Models Used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338784" y="2127860"/>
            <a:ext cx="9802429" cy="980242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Future IdeasFuture Ideas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940733" y="7724196"/>
            <a:ext cx="1610729" cy="161072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045630" y="7828971"/>
            <a:ext cx="1410255" cy="141025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5352689" y="8086146"/>
            <a:ext cx="796136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04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015117" y="2434889"/>
            <a:ext cx="1610729" cy="161072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115354" y="2535126"/>
            <a:ext cx="1410255" cy="1410255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434558" y="2721138"/>
            <a:ext cx="771847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863971" y="2988342"/>
            <a:ext cx="44240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Model Performance Comparison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0924066" y="5046390"/>
            <a:ext cx="1610729" cy="1610729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024303" y="5143500"/>
            <a:ext cx="1410255" cy="1410255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338784" y="5371720"/>
            <a:ext cx="781293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835271" y="8333798"/>
            <a:ext cx="44240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Conclusions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1024303" y="7799896"/>
            <a:ext cx="1610729" cy="1610729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124540" y="7900133"/>
            <a:ext cx="1410255" cy="141025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1457912" y="8143296"/>
            <a:ext cx="743510" cy="92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 b="1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07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820482" y="5619372"/>
            <a:ext cx="44240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Future Ideas</a:t>
            </a:r>
          </a:p>
        </p:txBody>
      </p:sp>
      <p:sp>
        <p:nvSpPr>
          <p:cNvPr id="67" name="Freeform 67"/>
          <p:cNvSpPr/>
          <p:nvPr/>
        </p:nvSpPr>
        <p:spPr>
          <a:xfrm>
            <a:off x="14578132" y="7209764"/>
            <a:ext cx="5890260" cy="4058925"/>
          </a:xfrm>
          <a:custGeom>
            <a:avLst/>
            <a:gdLst/>
            <a:ahLst/>
            <a:cxnLst/>
            <a:rect l="l" t="t" r="r" b="b"/>
            <a:pathLst>
              <a:path w="5890260" h="4058925">
                <a:moveTo>
                  <a:pt x="0" y="0"/>
                </a:moveTo>
                <a:lnTo>
                  <a:pt x="5890260" y="0"/>
                </a:lnTo>
                <a:lnTo>
                  <a:pt x="5890260" y="4058924"/>
                </a:lnTo>
                <a:lnTo>
                  <a:pt x="0" y="4058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 rot="-1518140">
            <a:off x="16808052" y="4124580"/>
            <a:ext cx="4190381" cy="6100472"/>
          </a:xfrm>
          <a:custGeom>
            <a:avLst/>
            <a:gdLst/>
            <a:ahLst/>
            <a:cxnLst/>
            <a:rect l="l" t="t" r="r" b="b"/>
            <a:pathLst>
              <a:path w="4190381" h="6100472">
                <a:moveTo>
                  <a:pt x="0" y="0"/>
                </a:moveTo>
                <a:lnTo>
                  <a:pt x="4190381" y="0"/>
                </a:lnTo>
                <a:lnTo>
                  <a:pt x="4190381" y="6100472"/>
                </a:lnTo>
                <a:lnTo>
                  <a:pt x="0" y="610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02" r="-3102"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-480634" y="-191142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4712924" y="196123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7637150" y="8559003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91034" y="-1155615"/>
            <a:ext cx="13332878" cy="133328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68753" y="-433334"/>
            <a:ext cx="11888316" cy="118883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0439" r="-289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224995" y="1028700"/>
            <a:ext cx="3743821" cy="37438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57976" y="1261681"/>
            <a:ext cx="3277859" cy="327785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7291983">
            <a:off x="16546688" y="7131449"/>
            <a:ext cx="3106571" cy="5085161"/>
          </a:xfrm>
          <a:custGeom>
            <a:avLst/>
            <a:gdLst/>
            <a:ahLst/>
            <a:cxnLst/>
            <a:rect l="l" t="t" r="r" b="b"/>
            <a:pathLst>
              <a:path w="3106571" h="5085161">
                <a:moveTo>
                  <a:pt x="0" y="0"/>
                </a:moveTo>
                <a:lnTo>
                  <a:pt x="3106571" y="0"/>
                </a:lnTo>
                <a:lnTo>
                  <a:pt x="3106571" y="5085160"/>
                </a:lnTo>
                <a:lnTo>
                  <a:pt x="0" y="508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43913" y="3148890"/>
            <a:ext cx="1023288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44683" y="5283951"/>
            <a:ext cx="9455291" cy="343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r>
              <a:rPr lang="en-US" sz="3599" b="1" spc="-118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• Goa</a:t>
            </a:r>
            <a:r>
              <a:rPr lang="en-US" sz="3599" b="1" u="none" spc="-118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l : Predict tourist arrivals </a:t>
            </a:r>
          </a:p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endParaRPr lang="en-US" sz="3599" b="1" u="none" spc="-118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r>
              <a:rPr lang="en-US" sz="3599" b="1" u="none" spc="-118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• Using data from 2022, 2023, and World Bank</a:t>
            </a:r>
          </a:p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endParaRPr lang="en-US" sz="3599" b="1" u="none" spc="-118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r>
              <a:rPr lang="en-US" sz="3599" b="1" u="none" spc="-118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• Analysis, cleaning, and predictive modeling</a:t>
            </a:r>
          </a:p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endParaRPr lang="en-US" sz="3599" b="1" u="none" spc="-118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75978" y="1840996"/>
            <a:ext cx="3003851" cy="2104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87"/>
              </a:lnSpc>
              <a:spcBef>
                <a:spcPct val="0"/>
              </a:spcBef>
            </a:pPr>
            <a:r>
              <a:rPr lang="en-US" sz="12347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01</a:t>
            </a:r>
          </a:p>
        </p:txBody>
      </p:sp>
      <p:sp>
        <p:nvSpPr>
          <p:cNvPr id="17" name="Freeform 17"/>
          <p:cNvSpPr/>
          <p:nvPr/>
        </p:nvSpPr>
        <p:spPr>
          <a:xfrm>
            <a:off x="-480634" y="-191142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38851" y="421256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69659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02668" flipH="1">
            <a:off x="-1028700" y="58709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602668" flipH="1">
            <a:off x="3424169" y="-1600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1043" y="1273345"/>
            <a:ext cx="7740311" cy="7740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0359" y="1692660"/>
            <a:ext cx="6901680" cy="69016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6666" r="-99999" b="-1666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852379">
            <a:off x="5497879" y="7505881"/>
            <a:ext cx="3209934" cy="2176919"/>
          </a:xfrm>
          <a:custGeom>
            <a:avLst/>
            <a:gdLst/>
            <a:ahLst/>
            <a:cxnLst/>
            <a:rect l="l" t="t" r="r" b="b"/>
            <a:pathLst>
              <a:path w="3209934" h="2176919">
                <a:moveTo>
                  <a:pt x="0" y="0"/>
                </a:moveTo>
                <a:lnTo>
                  <a:pt x="3209934" y="0"/>
                </a:lnTo>
                <a:lnTo>
                  <a:pt x="3209934" y="2176918"/>
                </a:lnTo>
                <a:lnTo>
                  <a:pt x="0" y="2176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01206" y="7928379"/>
            <a:ext cx="5890260" cy="4058925"/>
          </a:xfrm>
          <a:custGeom>
            <a:avLst/>
            <a:gdLst/>
            <a:ahLst/>
            <a:cxnLst/>
            <a:rect l="l" t="t" r="r" b="b"/>
            <a:pathLst>
              <a:path w="5890260" h="4058925">
                <a:moveTo>
                  <a:pt x="0" y="0"/>
                </a:moveTo>
                <a:lnTo>
                  <a:pt x="5890260" y="0"/>
                </a:lnTo>
                <a:lnTo>
                  <a:pt x="5890260" y="4058924"/>
                </a:lnTo>
                <a:lnTo>
                  <a:pt x="0" y="4058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66351" y="2260813"/>
            <a:ext cx="8157600" cy="115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4"/>
              </a:lnSpc>
            </a:pPr>
            <a:r>
              <a:rPr lang="en-US" sz="7553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Data Exploration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25854" y="4024807"/>
            <a:ext cx="9188458" cy="486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 203 rows (countries) &amp; 6 columns :</a:t>
            </a:r>
          </a:p>
          <a:p>
            <a:pPr algn="ctr">
              <a:lnSpc>
                <a:spcPts val="4419"/>
              </a:lnSpc>
            </a:pPr>
            <a:r>
              <a:rPr lang="en-US" sz="33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 country name,  predicted arrivals (M)   2023 arrivals (M), 2022 arrivals (M), World Bank arrivals, and World Bank data year</a:t>
            </a:r>
          </a:p>
          <a:p>
            <a:pPr algn="l">
              <a:lnSpc>
                <a:spcPts val="4419"/>
              </a:lnSpc>
            </a:pPr>
            <a:endParaRPr lang="en-US" sz="3399" b="1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b="1" spc="-112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Large proportion of missing  values</a:t>
            </a:r>
          </a:p>
          <a:p>
            <a:pPr algn="l">
              <a:lnSpc>
                <a:spcPts val="4419"/>
              </a:lnSpc>
            </a:pPr>
            <a:endParaRPr lang="en-US" sz="3399" b="1" spc="-112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b="1" spc="-112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Main columns include : Country &amp;  Arrivals</a:t>
            </a:r>
          </a:p>
          <a:p>
            <a:pPr algn="ctr">
              <a:lnSpc>
                <a:spcPts val="3509"/>
              </a:lnSpc>
            </a:pPr>
            <a:endParaRPr lang="en-US" sz="3399" b="1" spc="-112">
              <a:solidFill>
                <a:srgbClr val="448E87"/>
              </a:solidFill>
              <a:latin typeface="Farro Bold"/>
              <a:ea typeface="Farro Bold"/>
              <a:cs typeface="Farro Bold"/>
              <a:sym typeface="Farro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054870" y="1533957"/>
            <a:ext cx="2538475" cy="25384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25250" y="1692660"/>
            <a:ext cx="2191473" cy="21977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54250" y="1998065"/>
            <a:ext cx="1733471" cy="171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22"/>
              </a:lnSpc>
              <a:spcBef>
                <a:spcPct val="0"/>
              </a:spcBef>
            </a:pPr>
            <a:r>
              <a:rPr lang="en-US" sz="9873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02</a:t>
            </a:r>
          </a:p>
        </p:txBody>
      </p:sp>
      <p:sp>
        <p:nvSpPr>
          <p:cNvPr id="20" name="Freeform 20"/>
          <p:cNvSpPr/>
          <p:nvPr/>
        </p:nvSpPr>
        <p:spPr>
          <a:xfrm>
            <a:off x="-626107" y="-234918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1"/>
                </a:lnTo>
                <a:lnTo>
                  <a:pt x="0" y="23190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8875" y="377480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969659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585" flipH="1">
            <a:off x="9235596" y="6804557"/>
            <a:ext cx="4868659" cy="3328392"/>
          </a:xfrm>
          <a:custGeom>
            <a:avLst/>
            <a:gdLst/>
            <a:ahLst/>
            <a:cxnLst/>
            <a:rect l="l" t="t" r="r" b="b"/>
            <a:pathLst>
              <a:path w="4868659" h="3328392">
                <a:moveTo>
                  <a:pt x="4868659" y="0"/>
                </a:moveTo>
                <a:lnTo>
                  <a:pt x="0" y="0"/>
                </a:lnTo>
                <a:lnTo>
                  <a:pt x="0" y="3328392"/>
                </a:lnTo>
                <a:lnTo>
                  <a:pt x="4868659" y="3328392"/>
                </a:lnTo>
                <a:lnTo>
                  <a:pt x="48686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50597" y="723853"/>
            <a:ext cx="10216782" cy="102167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18367" y="1177164"/>
            <a:ext cx="9109836" cy="91098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7426" y="3888074"/>
            <a:ext cx="866225" cy="866225"/>
          </a:xfrm>
          <a:custGeom>
            <a:avLst/>
            <a:gdLst/>
            <a:ahLst/>
            <a:cxnLst/>
            <a:rect l="l" t="t" r="r" b="b"/>
            <a:pathLst>
              <a:path w="866225" h="866225">
                <a:moveTo>
                  <a:pt x="0" y="0"/>
                </a:moveTo>
                <a:lnTo>
                  <a:pt x="866225" y="0"/>
                </a:lnTo>
                <a:lnTo>
                  <a:pt x="866225" y="866226"/>
                </a:lnTo>
                <a:lnTo>
                  <a:pt x="0" y="86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091892" y="5423589"/>
            <a:ext cx="1037292" cy="10372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2177426" y="5509122"/>
            <a:ext cx="866225" cy="866225"/>
          </a:xfrm>
          <a:custGeom>
            <a:avLst/>
            <a:gdLst/>
            <a:ahLst/>
            <a:cxnLst/>
            <a:rect l="l" t="t" r="r" b="b"/>
            <a:pathLst>
              <a:path w="866225" h="866225">
                <a:moveTo>
                  <a:pt x="0" y="0"/>
                </a:moveTo>
                <a:lnTo>
                  <a:pt x="866225" y="0"/>
                </a:lnTo>
                <a:lnTo>
                  <a:pt x="866225" y="866226"/>
                </a:lnTo>
                <a:lnTo>
                  <a:pt x="0" y="86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091892" y="3802541"/>
            <a:ext cx="1037292" cy="103729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9837881" flipV="1">
            <a:off x="-1881318" y="2913883"/>
            <a:ext cx="3762636" cy="3338484"/>
          </a:xfrm>
          <a:custGeom>
            <a:avLst/>
            <a:gdLst/>
            <a:ahLst/>
            <a:cxnLst/>
            <a:rect l="l" t="t" r="r" b="b"/>
            <a:pathLst>
              <a:path w="3762636" h="3338484">
                <a:moveTo>
                  <a:pt x="0" y="3338484"/>
                </a:moveTo>
                <a:lnTo>
                  <a:pt x="3762636" y="3338484"/>
                </a:lnTo>
                <a:lnTo>
                  <a:pt x="3762636" y="0"/>
                </a:lnTo>
                <a:lnTo>
                  <a:pt x="0" y="0"/>
                </a:lnTo>
                <a:lnTo>
                  <a:pt x="0" y="333848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810752" y="1520774"/>
            <a:ext cx="2538475" cy="253847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81133" y="1690360"/>
            <a:ext cx="2197714" cy="21977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32681" y="2049941"/>
            <a:ext cx="955249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24"/>
              </a:lnSpc>
              <a:spcBef>
                <a:spcPct val="0"/>
              </a:spcBef>
            </a:pPr>
            <a:r>
              <a:rPr lang="en-US" sz="7937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Data Preprocessing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84294" y="4049725"/>
            <a:ext cx="69740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Missing Value  : Fill from previous year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2743" y="5619566"/>
            <a:ext cx="630394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Use KNN to imputemissing values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58925" y="1997725"/>
            <a:ext cx="1729989" cy="171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22"/>
              </a:lnSpc>
              <a:spcBef>
                <a:spcPct val="0"/>
              </a:spcBef>
            </a:pPr>
            <a:r>
              <a:rPr lang="en-US" sz="9873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7221498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4" y="0"/>
                </a:lnTo>
                <a:lnTo>
                  <a:pt x="3082354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000179" y="-259897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3" y="0"/>
                </a:lnTo>
                <a:lnTo>
                  <a:pt x="5749953" y="2319001"/>
                </a:lnTo>
                <a:lnTo>
                  <a:pt x="0" y="2319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685177" y="176751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4430" y="4294248"/>
            <a:ext cx="1909668" cy="1909668"/>
            <a:chOff x="0" y="0"/>
            <a:chExt cx="2546224" cy="25462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2643099" y="4692917"/>
            <a:ext cx="1112329" cy="1112329"/>
          </a:xfrm>
          <a:custGeom>
            <a:avLst/>
            <a:gdLst/>
            <a:ahLst/>
            <a:cxnLst/>
            <a:rect l="l" t="t" r="r" b="b"/>
            <a:pathLst>
              <a:path w="1112329" h="1112329">
                <a:moveTo>
                  <a:pt x="0" y="0"/>
                </a:moveTo>
                <a:lnTo>
                  <a:pt x="1112330" y="0"/>
                </a:lnTo>
                <a:lnTo>
                  <a:pt x="1112330" y="1112329"/>
                </a:lnTo>
                <a:lnTo>
                  <a:pt x="0" y="111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942539" y="5312974"/>
            <a:ext cx="1909668" cy="1909668"/>
            <a:chOff x="0" y="0"/>
            <a:chExt cx="2546224" cy="254622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9627342" y="4294248"/>
            <a:ext cx="1909668" cy="1909668"/>
            <a:chOff x="0" y="0"/>
            <a:chExt cx="2546224" cy="25462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4147677" y="4850412"/>
            <a:ext cx="1909668" cy="1909668"/>
            <a:chOff x="0" y="0"/>
            <a:chExt cx="2546224" cy="254622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6271520" y="5657542"/>
            <a:ext cx="1220530" cy="1220530"/>
          </a:xfrm>
          <a:custGeom>
            <a:avLst/>
            <a:gdLst/>
            <a:ahLst/>
            <a:cxnLst/>
            <a:rect l="l" t="t" r="r" b="b"/>
            <a:pathLst>
              <a:path w="1220530" h="1220530">
                <a:moveTo>
                  <a:pt x="0" y="0"/>
                </a:moveTo>
                <a:lnTo>
                  <a:pt x="1220531" y="0"/>
                </a:lnTo>
                <a:lnTo>
                  <a:pt x="1220531" y="1220531"/>
                </a:lnTo>
                <a:lnTo>
                  <a:pt x="0" y="122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484807" y="5187542"/>
            <a:ext cx="1235408" cy="1235408"/>
          </a:xfrm>
          <a:custGeom>
            <a:avLst/>
            <a:gdLst/>
            <a:ahLst/>
            <a:cxnLst/>
            <a:rect l="l" t="t" r="r" b="b"/>
            <a:pathLst>
              <a:path w="1235408" h="1235408">
                <a:moveTo>
                  <a:pt x="0" y="0"/>
                </a:moveTo>
                <a:lnTo>
                  <a:pt x="1235408" y="0"/>
                </a:lnTo>
                <a:lnTo>
                  <a:pt x="1235408" y="1235408"/>
                </a:lnTo>
                <a:lnTo>
                  <a:pt x="0" y="1235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884349" y="4551255"/>
            <a:ext cx="1395654" cy="1395654"/>
          </a:xfrm>
          <a:custGeom>
            <a:avLst/>
            <a:gdLst/>
            <a:ahLst/>
            <a:cxnLst/>
            <a:rect l="l" t="t" r="r" b="b"/>
            <a:pathLst>
              <a:path w="1395654" h="1395654">
                <a:moveTo>
                  <a:pt x="0" y="0"/>
                </a:moveTo>
                <a:lnTo>
                  <a:pt x="1395654" y="0"/>
                </a:lnTo>
                <a:lnTo>
                  <a:pt x="1395654" y="1395653"/>
                </a:lnTo>
                <a:lnTo>
                  <a:pt x="0" y="1395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7691138">
            <a:off x="150913" y="-418877"/>
            <a:ext cx="3364122" cy="3260140"/>
          </a:xfrm>
          <a:custGeom>
            <a:avLst/>
            <a:gdLst/>
            <a:ahLst/>
            <a:cxnLst/>
            <a:rect l="l" t="t" r="r" b="b"/>
            <a:pathLst>
              <a:path w="3364122" h="3260140">
                <a:moveTo>
                  <a:pt x="0" y="0"/>
                </a:moveTo>
                <a:lnTo>
                  <a:pt x="3364122" y="0"/>
                </a:lnTo>
                <a:lnTo>
                  <a:pt x="3364122" y="3260140"/>
                </a:lnTo>
                <a:lnTo>
                  <a:pt x="0" y="3260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394211" y="6505932"/>
            <a:ext cx="361010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Line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ar Regression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4211" y="1735189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Used  Models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76701" y="6505932"/>
            <a:ext cx="534334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Support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Vector Regression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6761" y="4593968"/>
            <a:ext cx="336492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R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andom Forest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20049" y="4188092"/>
            <a:ext cx="336492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Decis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ion Tree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2455690" y="7329582"/>
            <a:ext cx="1909668" cy="1909668"/>
            <a:chOff x="0" y="0"/>
            <a:chExt cx="2546224" cy="254622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47" name="Freeform 47"/>
          <p:cNvSpPr/>
          <p:nvPr/>
        </p:nvSpPr>
        <p:spPr>
          <a:xfrm>
            <a:off x="12901118" y="7775011"/>
            <a:ext cx="1018811" cy="1018811"/>
          </a:xfrm>
          <a:custGeom>
            <a:avLst/>
            <a:gdLst/>
            <a:ahLst/>
            <a:cxnLst/>
            <a:rect l="l" t="t" r="r" b="b"/>
            <a:pathLst>
              <a:path w="1018811" h="1018811">
                <a:moveTo>
                  <a:pt x="0" y="0"/>
                </a:moveTo>
                <a:lnTo>
                  <a:pt x="1018811" y="0"/>
                </a:lnTo>
                <a:lnTo>
                  <a:pt x="1018811" y="1018811"/>
                </a:lnTo>
                <a:lnTo>
                  <a:pt x="0" y="101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1081750" y="9410700"/>
            <a:ext cx="534334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Artifi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cial Neural Network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4318285" y="7329582"/>
            <a:ext cx="1909668" cy="1909668"/>
            <a:chOff x="0" y="0"/>
            <a:chExt cx="2546224" cy="254622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546224" cy="2546224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BE1">
                      <a:alpha val="100000"/>
                    </a:srgbClr>
                  </a:gs>
                  <a:gs pos="50000">
                    <a:srgbClr val="FFFBE1">
                      <a:alpha val="100000"/>
                    </a:srgbClr>
                  </a:gs>
                  <a:gs pos="100000">
                    <a:srgbClr val="FFF9D2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38100" cap="sq">
                <a:solidFill>
                  <a:srgbClr val="4EA49F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58453" y="158453"/>
              <a:ext cx="2229317" cy="2229317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A49F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60616" tIns="60616" rIns="60616" bIns="60616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56" name="Freeform 56"/>
          <p:cNvSpPr/>
          <p:nvPr/>
        </p:nvSpPr>
        <p:spPr>
          <a:xfrm>
            <a:off x="4665863" y="7677161"/>
            <a:ext cx="1214511" cy="1214511"/>
          </a:xfrm>
          <a:custGeom>
            <a:avLst/>
            <a:gdLst/>
            <a:ahLst/>
            <a:cxnLst/>
            <a:rect l="l" t="t" r="r" b="b"/>
            <a:pathLst>
              <a:path w="1214511" h="1214511">
                <a:moveTo>
                  <a:pt x="0" y="0"/>
                </a:moveTo>
                <a:lnTo>
                  <a:pt x="1214511" y="0"/>
                </a:lnTo>
                <a:lnTo>
                  <a:pt x="1214511" y="1214511"/>
                </a:lnTo>
                <a:lnTo>
                  <a:pt x="0" y="121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2733354" y="9484734"/>
            <a:ext cx="534334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Recurrent</a:t>
            </a:r>
            <a:r>
              <a:rPr lang="en-US" sz="3300" b="1" u="none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Neural Network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3692767" y="1366979"/>
            <a:ext cx="1946193" cy="1946193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BE1">
                    <a:alpha val="100000"/>
                  </a:srgbClr>
                </a:gs>
                <a:gs pos="50000">
                  <a:srgbClr val="FFFBE1">
                    <a:alpha val="100000"/>
                  </a:srgbClr>
                </a:gs>
                <a:gs pos="100000">
                  <a:srgbClr val="FFF9D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3837818" y="1512031"/>
            <a:ext cx="1656091" cy="1656091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9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93113" y="1627613"/>
            <a:ext cx="1282916" cy="14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0" b="1" dirty="0">
                <a:solidFill>
                  <a:srgbClr val="FFFBE1"/>
                </a:solidFill>
                <a:latin typeface="Farro Bold"/>
                <a:ea typeface="Farro Bold"/>
                <a:cs typeface="Farro Bold"/>
                <a:sym typeface="Farro Bold"/>
              </a:rPr>
              <a:t>04</a:t>
            </a:r>
          </a:p>
        </p:txBody>
      </p:sp>
      <p:sp>
        <p:nvSpPr>
          <p:cNvPr id="65" name="Freeform 65"/>
          <p:cNvSpPr/>
          <p:nvPr/>
        </p:nvSpPr>
        <p:spPr>
          <a:xfrm>
            <a:off x="-775351" y="173910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932677" y="498109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7800645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3" y="0"/>
                </a:lnTo>
                <a:lnTo>
                  <a:pt x="3082353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22174">
            <a:off x="7624721" y="-48100"/>
            <a:ext cx="3038559" cy="3038559"/>
          </a:xfrm>
          <a:custGeom>
            <a:avLst/>
            <a:gdLst/>
            <a:ahLst/>
            <a:cxnLst/>
            <a:rect l="l" t="t" r="r" b="b"/>
            <a:pathLst>
              <a:path w="3038559" h="3038559">
                <a:moveTo>
                  <a:pt x="0" y="0"/>
                </a:moveTo>
                <a:lnTo>
                  <a:pt x="3038558" y="0"/>
                </a:lnTo>
                <a:lnTo>
                  <a:pt x="3038558" y="3038558"/>
                </a:lnTo>
                <a:lnTo>
                  <a:pt x="0" y="303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791034" y="-1155615"/>
            <a:ext cx="13332878" cy="133328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068753" y="-433334"/>
            <a:ext cx="11888316" cy="118883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29874" b="-2012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603381" y="3302450"/>
            <a:ext cx="6502178" cy="5825403"/>
          </a:xfrm>
          <a:custGeom>
            <a:avLst/>
            <a:gdLst/>
            <a:ahLst/>
            <a:cxnLst/>
            <a:rect l="l" t="t" r="r" b="b"/>
            <a:pathLst>
              <a:path w="6502178" h="5825403">
                <a:moveTo>
                  <a:pt x="0" y="0"/>
                </a:moveTo>
                <a:lnTo>
                  <a:pt x="6502178" y="0"/>
                </a:lnTo>
                <a:lnTo>
                  <a:pt x="6502178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1" b="-3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2120927"/>
            <a:ext cx="73780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Top 5 Countries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7602823" y="8583756"/>
            <a:ext cx="3082353" cy="1703244"/>
          </a:xfrm>
          <a:custGeom>
            <a:avLst/>
            <a:gdLst/>
            <a:ahLst/>
            <a:cxnLst/>
            <a:rect l="l" t="t" r="r" b="b"/>
            <a:pathLst>
              <a:path w="3082353" h="1703244">
                <a:moveTo>
                  <a:pt x="0" y="0"/>
                </a:moveTo>
                <a:lnTo>
                  <a:pt x="3082354" y="0"/>
                </a:lnTo>
                <a:lnTo>
                  <a:pt x="3082354" y="1703244"/>
                </a:lnTo>
                <a:lnTo>
                  <a:pt x="0" y="1703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45637" y="98821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32677" y="498109"/>
            <a:ext cx="3575076" cy="1094205"/>
          </a:xfrm>
          <a:custGeom>
            <a:avLst/>
            <a:gdLst/>
            <a:ahLst/>
            <a:cxnLst/>
            <a:rect l="l" t="t" r="r" b="b"/>
            <a:pathLst>
              <a:path w="3575076" h="1094205">
                <a:moveTo>
                  <a:pt x="0" y="0"/>
                </a:moveTo>
                <a:lnTo>
                  <a:pt x="3575076" y="0"/>
                </a:lnTo>
                <a:lnTo>
                  <a:pt x="3575076" y="1094205"/>
                </a:lnTo>
                <a:lnTo>
                  <a:pt x="0" y="1094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16747" y="-1289359"/>
            <a:ext cx="12865717" cy="128657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3720" y="-592385"/>
            <a:ext cx="11471770" cy="114717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2576" b="-1742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8693488">
            <a:off x="6521516" y="6858789"/>
            <a:ext cx="4082654" cy="3726350"/>
          </a:xfrm>
          <a:custGeom>
            <a:avLst/>
            <a:gdLst/>
            <a:ahLst/>
            <a:cxnLst/>
            <a:rect l="l" t="t" r="r" b="b"/>
            <a:pathLst>
              <a:path w="4082654" h="3726350">
                <a:moveTo>
                  <a:pt x="0" y="0"/>
                </a:moveTo>
                <a:lnTo>
                  <a:pt x="4082654" y="0"/>
                </a:lnTo>
                <a:lnTo>
                  <a:pt x="4082654" y="3726350"/>
                </a:lnTo>
                <a:lnTo>
                  <a:pt x="0" y="37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41058" y="2952245"/>
            <a:ext cx="6521784" cy="5445687"/>
          </a:xfrm>
          <a:custGeom>
            <a:avLst/>
            <a:gdLst/>
            <a:ahLst/>
            <a:cxnLst/>
            <a:rect l="l" t="t" r="r" b="b"/>
            <a:pathLst>
              <a:path w="6521784" h="5445687">
                <a:moveTo>
                  <a:pt x="0" y="0"/>
                </a:moveTo>
                <a:lnTo>
                  <a:pt x="6521785" y="0"/>
                </a:lnTo>
                <a:lnTo>
                  <a:pt x="6521785" y="5445688"/>
                </a:lnTo>
                <a:lnTo>
                  <a:pt x="0" y="5445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7" b="-749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5794" y="1480656"/>
            <a:ext cx="912604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Top 10 Countries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833919" y="-130801"/>
            <a:ext cx="5749954" cy="2319002"/>
          </a:xfrm>
          <a:custGeom>
            <a:avLst/>
            <a:gdLst/>
            <a:ahLst/>
            <a:cxnLst/>
            <a:rect l="l" t="t" r="r" b="b"/>
            <a:pathLst>
              <a:path w="5749954" h="2319002">
                <a:moveTo>
                  <a:pt x="0" y="0"/>
                </a:moveTo>
                <a:lnTo>
                  <a:pt x="5749954" y="0"/>
                </a:lnTo>
                <a:lnTo>
                  <a:pt x="5749954" y="2319002"/>
                </a:lnTo>
                <a:lnTo>
                  <a:pt x="0" y="2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BE1">
                <a:alpha val="100000"/>
              </a:srgbClr>
            </a:gs>
            <a:gs pos="50000">
              <a:srgbClr val="FFFBE1">
                <a:alpha val="100000"/>
              </a:srgbClr>
            </a:gs>
            <a:gs pos="100000">
              <a:srgbClr val="FFF9D2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5601" y="817126"/>
            <a:ext cx="9261704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  Data for the </a:t>
            </a:r>
          </a:p>
          <a:p>
            <a:pPr marL="0" lvl="0" indent="0" algn="ctr">
              <a:lnSpc>
                <a:spcPts val="6840"/>
              </a:lnSpc>
              <a:spcBef>
                <a:spcPct val="0"/>
              </a:spcBef>
            </a:pPr>
            <a:r>
              <a:rPr lang="en-US" sz="5700" b="1">
                <a:solidFill>
                  <a:srgbClr val="448E87"/>
                </a:solidFill>
                <a:latin typeface="Farro Bold"/>
                <a:ea typeface="Farro Bold"/>
                <a:cs typeface="Farro Bold"/>
                <a:sym typeface="Farro Bold"/>
              </a:rPr>
              <a:t>top 10 countries 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973092" y="-1911574"/>
            <a:ext cx="14719430" cy="1471943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EA49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639872" y="-1114179"/>
            <a:ext cx="13124641" cy="131246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7655" b="-4234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6132163" flipH="1">
            <a:off x="13537105" y="72009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>
                <a:moveTo>
                  <a:pt x="4508247" y="0"/>
                </a:moveTo>
                <a:lnTo>
                  <a:pt x="0" y="0"/>
                </a:lnTo>
                <a:lnTo>
                  <a:pt x="0" y="4114800"/>
                </a:lnTo>
                <a:lnTo>
                  <a:pt x="4508247" y="4114800"/>
                </a:lnTo>
                <a:lnTo>
                  <a:pt x="45082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46338" y="2847125"/>
            <a:ext cx="8420967" cy="5789415"/>
          </a:xfrm>
          <a:custGeom>
            <a:avLst/>
            <a:gdLst/>
            <a:ahLst/>
            <a:cxnLst/>
            <a:rect l="l" t="t" r="r" b="b"/>
            <a:pathLst>
              <a:path w="8420967" h="5789415">
                <a:moveTo>
                  <a:pt x="0" y="0"/>
                </a:moveTo>
                <a:lnTo>
                  <a:pt x="8420967" y="0"/>
                </a:lnTo>
                <a:lnTo>
                  <a:pt x="8420967" y="5789414"/>
                </a:lnTo>
                <a:lnTo>
                  <a:pt x="0" y="578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218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Farro Bold</vt:lpstr>
      <vt:lpstr>Open Sauce Bold</vt:lpstr>
      <vt:lpstr>Arial</vt:lpstr>
      <vt:lpstr>Sugo Display</vt:lpstr>
      <vt:lpstr>Calibri</vt:lpstr>
      <vt:lpstr>Farro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Travel Insurance Proposal Plan Presentation</dc:title>
  <cp:lastModifiedBy>Ghaith AlSalameen</cp:lastModifiedBy>
  <cp:revision>5</cp:revision>
  <dcterms:created xsi:type="dcterms:W3CDTF">2006-08-16T00:00:00Z</dcterms:created>
  <dcterms:modified xsi:type="dcterms:W3CDTF">2025-05-22T09:20:41Z</dcterms:modified>
  <dc:identifier>DAGoHO7BYLI</dc:identifier>
</cp:coreProperties>
</file>